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6" r:id="rId2"/>
    <p:sldId id="283" r:id="rId3"/>
    <p:sldId id="286" r:id="rId4"/>
    <p:sldId id="274" r:id="rId5"/>
    <p:sldId id="275" r:id="rId6"/>
    <p:sldId id="277" r:id="rId7"/>
    <p:sldId id="278" r:id="rId8"/>
    <p:sldId id="279" r:id="rId9"/>
    <p:sldId id="280" r:id="rId10"/>
    <p:sldId id="281" r:id="rId11"/>
    <p:sldId id="282" r:id="rId12"/>
    <p:sldId id="287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4504C-9493-42C9-95F9-9E37646061B5}" type="datetimeFigureOut">
              <a:rPr lang="pl-PL" smtClean="0"/>
              <a:pPr/>
              <a:t>2015-04-27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59747-4431-449F-B00D-E3591E3E850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2015-04-27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2015-04-27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2015-04-27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2015-04-27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2015-04-27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2015-04-27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2015-04-27</a:t>
            </a:fld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2015-04-27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2015-04-27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2015-04-27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2015-04-27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2015-04-27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Strategia Obszaru Rozwoju Społeczno-Gospodarczego Powiatu Grudziądzkiego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537174"/>
          </a:xfrm>
        </p:spPr>
        <p:txBody>
          <a:bodyPr/>
          <a:lstStyle/>
          <a:p>
            <a:r>
              <a:rPr lang="pl-PL" b="1" dirty="0" smtClean="0"/>
              <a:t>Część diagnostyczna </a:t>
            </a:r>
            <a:endParaRPr lang="pl-PL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48225"/>
            <a:ext cx="17049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855639"/>
            <a:ext cx="3744416" cy="200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0"/>
            <a:ext cx="1259632" cy="12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6588224" y="60212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16 kwietnia 2015 r.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Środowisko przyrodnicze</a:t>
            </a:r>
            <a:endParaRPr lang="pl-PL" sz="32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5089752"/>
          </a:xfrm>
        </p:spPr>
        <p:txBody>
          <a:bodyPr>
            <a:normAutofit/>
          </a:bodyPr>
          <a:lstStyle/>
          <a:p>
            <a:r>
              <a:rPr lang="pl-PL" sz="2000" dirty="0" smtClean="0"/>
              <a:t>Obszar o wysokich walorach środowiskowych (przyrodniczych, krajobrazowych), co może sprzyjać rozwojowi turystyki aktywnej </a:t>
            </a:r>
            <a:br>
              <a:rPr lang="pl-PL" sz="2000" dirty="0" smtClean="0"/>
            </a:br>
            <a:r>
              <a:rPr lang="pl-PL" sz="2000" dirty="0" smtClean="0"/>
              <a:t>i edukacyjnej,</a:t>
            </a:r>
          </a:p>
          <a:p>
            <a:r>
              <a:rPr lang="pl-PL" sz="2000" dirty="0" smtClean="0"/>
              <a:t>Występują liczne jeziora wymagające odpowiedniego zagospodarowania,</a:t>
            </a:r>
          </a:p>
          <a:p>
            <a:r>
              <a:rPr lang="pl-PL" sz="2000" dirty="0" smtClean="0"/>
              <a:t>Aktywna edukacja ekologiczna, </a:t>
            </a:r>
          </a:p>
          <a:p>
            <a:r>
              <a:rPr lang="pl-PL" sz="2000" dirty="0" smtClean="0"/>
              <a:t>Brakuje ścieżek pieszo-rowerowych.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Infrastruktura techniczna</a:t>
            </a:r>
            <a:endParaRPr lang="pl-PL" sz="32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5089752"/>
          </a:xfrm>
        </p:spPr>
        <p:txBody>
          <a:bodyPr>
            <a:normAutofit/>
          </a:bodyPr>
          <a:lstStyle/>
          <a:p>
            <a:r>
              <a:rPr lang="pl-PL" sz="2000" dirty="0" smtClean="0"/>
              <a:t>Zauważalne są potrzeby w zakresie modernizacji i rozbudowy dróg lokalnych (powiatowych, gminnych),</a:t>
            </a:r>
          </a:p>
          <a:p>
            <a:r>
              <a:rPr lang="pl-PL" sz="2000" dirty="0" smtClean="0"/>
              <a:t>Dysproporcje pomiędzy siecią kanalizacyjną (47%) a wodociągową (82%),</a:t>
            </a:r>
          </a:p>
          <a:p>
            <a:r>
              <a:rPr lang="pl-PL" sz="2000" dirty="0" smtClean="0"/>
              <a:t>Wymagane są działania w zakresie edukacji ekologicznej dot. selektywnej zbiórki odpadów,</a:t>
            </a:r>
          </a:p>
          <a:p>
            <a:r>
              <a:rPr lang="pl-PL" sz="2000" dirty="0" smtClean="0"/>
              <a:t>Sieć ciepłownicza i gazownicza na terenie miasta,</a:t>
            </a:r>
          </a:p>
          <a:p>
            <a:r>
              <a:rPr lang="pl-PL" sz="2000" dirty="0" smtClean="0"/>
              <a:t>Niewielkie wykorzystanie odnawialnych źródeł energii.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00608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Obszary tematyczne wsparcia polityki terytorialnej w ramach Regionalnego Programu Operacyjnego Województwa Kujawsko-Pomorskiego na lata 2014-2020</a:t>
            </a:r>
            <a:endParaRPr lang="pl-PL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0"/>
            <a:ext cx="1259632" cy="12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864096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 smtClean="0"/>
              <a:t>Obszary tematyczne wdrażania polityki terytorialnej </a:t>
            </a:r>
            <a:br>
              <a:rPr lang="pl-PL" sz="2400" b="1" dirty="0" smtClean="0"/>
            </a:br>
            <a:r>
              <a:rPr lang="pl-PL" sz="2400" b="1" dirty="0" smtClean="0"/>
              <a:t>w ramach RPO </a:t>
            </a:r>
            <a:r>
              <a:rPr lang="pl-PL" sz="2400" b="1" dirty="0" err="1" smtClean="0"/>
              <a:t>WK-P</a:t>
            </a:r>
            <a:r>
              <a:rPr lang="pl-PL" sz="2400" b="1" dirty="0" smtClean="0"/>
              <a:t> na lata 2014-2020</a:t>
            </a:r>
            <a:endParaRPr lang="pl-PL" sz="2400" b="1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323528" y="1556792"/>
            <a:ext cx="8712968" cy="5017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</a:rPr>
              <a:t>Europejski Fundusz Rozwoju Regionalnego (EFRR):</a:t>
            </a:r>
          </a:p>
          <a:p>
            <a:pPr>
              <a:buNone/>
            </a:pPr>
            <a:endParaRPr lang="pl-PL" sz="2400" b="1" dirty="0" smtClean="0"/>
          </a:p>
          <a:p>
            <a:r>
              <a:rPr lang="pl-PL" sz="2400" dirty="0" smtClean="0"/>
              <a:t>PI 4c – efektywność energetyczna</a:t>
            </a:r>
          </a:p>
          <a:p>
            <a:r>
              <a:rPr lang="pl-PL" sz="2400" dirty="0" smtClean="0"/>
              <a:t>PI 4e – transport miejski i realizacja PGN</a:t>
            </a:r>
          </a:p>
          <a:p>
            <a:r>
              <a:rPr lang="pl-PL" sz="2400" dirty="0" smtClean="0"/>
              <a:t>PI 6b – gospodarka wodno-ściekowa</a:t>
            </a:r>
          </a:p>
          <a:p>
            <a:r>
              <a:rPr lang="pl-PL" sz="2400" dirty="0" smtClean="0"/>
              <a:t>PI 6c – ochrona, promocja i rozwój dziedzictwa kulturowego i naturalnego</a:t>
            </a:r>
          </a:p>
          <a:p>
            <a:r>
              <a:rPr lang="pl-PL" sz="2400" dirty="0" smtClean="0"/>
              <a:t>PI 6d – ochrona i przywrócenie różnorodności biologicznej</a:t>
            </a:r>
          </a:p>
          <a:p>
            <a:r>
              <a:rPr lang="pl-PL" sz="2400" dirty="0" smtClean="0"/>
              <a:t>PI 9b – rewitalizacja społeczno-gospodarcza</a:t>
            </a:r>
          </a:p>
          <a:p>
            <a:r>
              <a:rPr lang="pl-PL" sz="2400" dirty="0" smtClean="0"/>
              <a:t>PI 10a – infrastruktura przedszkolna i szkolnictwa zawodowego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864096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 smtClean="0"/>
              <a:t>Obszary tematyczne wdrażania polityki terytorialnej </a:t>
            </a:r>
            <a:br>
              <a:rPr lang="pl-PL" sz="2400" b="1" dirty="0" smtClean="0"/>
            </a:br>
            <a:r>
              <a:rPr lang="pl-PL" sz="2400" b="1" dirty="0" smtClean="0"/>
              <a:t>w ramach RPO </a:t>
            </a:r>
            <a:r>
              <a:rPr lang="pl-PL" sz="2400" b="1" dirty="0" err="1" smtClean="0"/>
              <a:t>WK-P</a:t>
            </a:r>
            <a:r>
              <a:rPr lang="pl-PL" sz="2400" b="1" dirty="0" smtClean="0"/>
              <a:t> na lata 2014-2020</a:t>
            </a:r>
            <a:endParaRPr lang="pl-PL" sz="2400" b="1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5017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</a:rPr>
              <a:t>Europejski Fundusz Społeczny (EFS):</a:t>
            </a:r>
          </a:p>
          <a:p>
            <a:pPr>
              <a:buNone/>
            </a:pPr>
            <a:endParaRPr lang="pl-PL" sz="2400" b="1" dirty="0" smtClean="0"/>
          </a:p>
          <a:p>
            <a:r>
              <a:rPr lang="pl-PL" sz="2400" dirty="0" smtClean="0"/>
              <a:t>PI 8iv – godzenie życia zawodowego i prywatnego</a:t>
            </a:r>
          </a:p>
          <a:p>
            <a:r>
              <a:rPr lang="pl-PL" sz="2400" dirty="0" smtClean="0"/>
              <a:t>PI 9i – aktywna integracja</a:t>
            </a:r>
          </a:p>
          <a:p>
            <a:r>
              <a:rPr lang="pl-PL" sz="2400" dirty="0" smtClean="0"/>
              <a:t>PI 9iv – zwiększenie dostępu do usług społecznych </a:t>
            </a:r>
            <a:br>
              <a:rPr lang="pl-PL" sz="2400" dirty="0" smtClean="0"/>
            </a:br>
            <a:r>
              <a:rPr lang="pl-PL" sz="2400" dirty="0" smtClean="0"/>
              <a:t>i zdrowotnych</a:t>
            </a:r>
          </a:p>
          <a:p>
            <a:r>
              <a:rPr lang="pl-PL" sz="2400" dirty="0" smtClean="0"/>
              <a:t>PI 10i – edukacja ogólna i przedszkolna</a:t>
            </a:r>
          </a:p>
          <a:p>
            <a:r>
              <a:rPr lang="pl-PL" sz="2400" dirty="0" smtClean="0"/>
              <a:t>PI 10iv – szkolnictwo zawodowe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pl-PL" sz="1600" b="1" dirty="0" smtClean="0"/>
              <a:t>Oś priorytetowa 3. Efektywność energetyczna i gospodarka niskoemisyjna w regionie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2000" b="1" dirty="0" smtClean="0"/>
              <a:t>PI 4c – efektywność energetyczna</a:t>
            </a:r>
            <a:endParaRPr lang="pl-PL" sz="1800" b="1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18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Przykładowe rodzaje projektów:</a:t>
            </a:r>
          </a:p>
          <a:p>
            <a:r>
              <a:rPr lang="pl-PL" sz="1600" dirty="0" smtClean="0"/>
              <a:t>Przeprowadzenie audytu energetycznego,</a:t>
            </a:r>
          </a:p>
          <a:p>
            <a:r>
              <a:rPr lang="pl-PL" sz="1600" dirty="0" smtClean="0"/>
              <a:t>Kompleksowa modernizacja energetyczna,</a:t>
            </a:r>
          </a:p>
          <a:p>
            <a:r>
              <a:rPr lang="pl-PL" sz="1600" dirty="0" smtClean="0"/>
              <a:t>Wykorzystanie instalacji OZE,</a:t>
            </a:r>
          </a:p>
          <a:p>
            <a:r>
              <a:rPr lang="pl-PL" sz="1600" dirty="0" smtClean="0"/>
              <a:t>Wymiana źródeł ciepła.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Wstępne kryteria wyboru projektów:</a:t>
            </a:r>
          </a:p>
          <a:p>
            <a:r>
              <a:rPr lang="pl-PL" sz="1600" dirty="0" smtClean="0"/>
              <a:t>Projekt musi wynikać z planu gospodarki niskoemisyjnej,</a:t>
            </a:r>
          </a:p>
          <a:p>
            <a:r>
              <a:rPr lang="pl-PL" sz="1600" dirty="0" smtClean="0"/>
              <a:t>Budynki użyteczności publicznej i wielorodzinne budynki mieszkaniowe,</a:t>
            </a:r>
          </a:p>
          <a:p>
            <a:r>
              <a:rPr lang="pl-PL" sz="1600" dirty="0" smtClean="0"/>
              <a:t>Działania polegające na kompleksowej modernizacji energetycznej (tzw. głęboka modernizacja oparta o system monitorowania i zarządzania energią) – na podstawie audytu energetycznego,</a:t>
            </a:r>
          </a:p>
          <a:p>
            <a:r>
              <a:rPr lang="pl-PL" sz="1600" dirty="0" smtClean="0"/>
              <a:t>Preferowane projekty zwiększające efektywność energetyczną powyżej 60%,</a:t>
            </a:r>
          </a:p>
          <a:p>
            <a:r>
              <a:rPr lang="pl-PL" sz="1600" dirty="0" smtClean="0"/>
              <a:t>Modernizacja energetyczna zwiększająca efektywność energetyczną poniżej 25% nie będzie się kwalifikowała do dofinansowania,</a:t>
            </a:r>
          </a:p>
          <a:p>
            <a:r>
              <a:rPr lang="pl-PL" sz="1600" dirty="0" smtClean="0"/>
              <a:t>Preferowane będą projekty dotyczące budynków pełniących funkcje społeczne.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864096"/>
          </a:xfrm>
        </p:spPr>
        <p:txBody>
          <a:bodyPr>
            <a:noAutofit/>
          </a:bodyPr>
          <a:lstStyle/>
          <a:p>
            <a:pPr algn="ctr"/>
            <a:r>
              <a:rPr lang="pl-PL" sz="1600" b="1" dirty="0" smtClean="0"/>
              <a:t>Oś priorytetowa 3. Efektywność energetyczna i gospodarka niskoemisyjna w regionie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2000" b="1" dirty="0" smtClean="0"/>
              <a:t>PI 4e – transport miejski i realizacja planów gospodarki niskoemisyjnej</a:t>
            </a:r>
            <a:endParaRPr lang="pl-PL" sz="1800" b="1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18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Przykładowe rodzaje projektów:</a:t>
            </a:r>
          </a:p>
          <a:p>
            <a:r>
              <a:rPr lang="pl-PL" sz="1600" dirty="0" smtClean="0"/>
              <a:t>Energooszczędne oświetlenie publiczne,</a:t>
            </a:r>
          </a:p>
          <a:p>
            <a:r>
              <a:rPr lang="pl-PL" sz="1600" dirty="0" smtClean="0"/>
              <a:t>Realizacja działań informacyjno-promocyjnych dot. oszczędności energii,</a:t>
            </a:r>
          </a:p>
          <a:p>
            <a:r>
              <a:rPr lang="pl-PL" sz="1600" dirty="0" smtClean="0"/>
              <a:t>Realizacja centrów przesiadkowych,</a:t>
            </a:r>
          </a:p>
          <a:p>
            <a:r>
              <a:rPr lang="pl-PL" sz="1600" dirty="0" smtClean="0"/>
              <a:t>Realizacja ścieżek rowerowych.</a:t>
            </a:r>
          </a:p>
          <a:p>
            <a:endParaRPr lang="pl-PL" sz="1800" dirty="0" smtClean="0"/>
          </a:p>
          <a:p>
            <a:endParaRPr lang="pl-PL" sz="1800" dirty="0" smtClean="0"/>
          </a:p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Wstępne kryteria wyboru projektów:</a:t>
            </a:r>
          </a:p>
          <a:p>
            <a:r>
              <a:rPr lang="pl-PL" sz="1600" dirty="0" smtClean="0"/>
              <a:t>Realizacja zadań musi wynikać z planu gospodarki niskoemisyjnej (PGN),</a:t>
            </a:r>
          </a:p>
          <a:p>
            <a:r>
              <a:rPr lang="pl-PL" sz="1600" dirty="0" smtClean="0"/>
              <a:t>Nabycie taboru będzie możliwe tylko w przypadku, gdy będzie ono stanowiło uzupełnienie inwestycji infrastrukturalnych i będzie jasno wynikało z analizy potrzeb w planach mobilności miejskiej,</a:t>
            </a:r>
          </a:p>
          <a:p>
            <a:r>
              <a:rPr lang="pl-PL" sz="1600" dirty="0" smtClean="0"/>
              <a:t>Wydatki związane z inwestycjami w drogi lokalne muszą być ściśle związane z mobilnością </a:t>
            </a:r>
            <a:br>
              <a:rPr lang="pl-PL" sz="1600" dirty="0" smtClean="0"/>
            </a:br>
            <a:r>
              <a:rPr lang="pl-PL" sz="1600" dirty="0" smtClean="0"/>
              <a:t>w miastach i stanowić jedynie niewielki i niezbędny element projektów transportu miejskiego.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92088"/>
          </a:xfrm>
        </p:spPr>
        <p:txBody>
          <a:bodyPr>
            <a:noAutofit/>
          </a:bodyPr>
          <a:lstStyle/>
          <a:p>
            <a:pPr algn="ctr"/>
            <a:r>
              <a:rPr lang="pl-PL" sz="1600" b="1" dirty="0" smtClean="0"/>
              <a:t>Oś priorytetowa 4. Region przyjazny środowisku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2000" b="1" dirty="0" smtClean="0"/>
              <a:t>PI 6b – gospodarka wodno-ściekowa</a:t>
            </a:r>
            <a:endParaRPr lang="pl-PL" sz="1800" b="1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Przykładowe rodzaje projektów:</a:t>
            </a:r>
          </a:p>
          <a:p>
            <a:r>
              <a:rPr lang="pl-PL" sz="1600" dirty="0" smtClean="0"/>
              <a:t>Kompleksowe projekty obejmujące budowę i modernizację sieci kanalizacyjnej, budowę i modernizację oczyszczalni ścieków,</a:t>
            </a:r>
          </a:p>
          <a:p>
            <a:r>
              <a:rPr lang="pl-PL" sz="1600" dirty="0" smtClean="0"/>
              <a:t>Inwestycje związane z zaopatrzeniem w wodę wyłącznie w ramach kompleksowych projektów gospodarki wodno-ściekowej,</a:t>
            </a:r>
          </a:p>
          <a:p>
            <a:r>
              <a:rPr lang="pl-PL" sz="1600" dirty="0" smtClean="0"/>
              <a:t>Budowa przydomowych oczyszczalni ścieków.</a:t>
            </a:r>
          </a:p>
          <a:p>
            <a:pPr>
              <a:buNone/>
            </a:pPr>
            <a:endParaRPr lang="pl-PL" sz="18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Wstępne kryteria wyboru projektów:</a:t>
            </a:r>
          </a:p>
          <a:p>
            <a:r>
              <a:rPr lang="pl-PL" sz="1600" dirty="0" smtClean="0"/>
              <a:t>Podstawą do wyboru projektów będzie KPOŚK w aglomeracjach od 2 000 do 10 000 RLM,</a:t>
            </a:r>
          </a:p>
          <a:p>
            <a:r>
              <a:rPr lang="pl-PL" sz="1600" dirty="0" smtClean="0"/>
              <a:t>Kompleksowe projekty dotyczące gospodarki wodno-ściekowej,</a:t>
            </a:r>
          </a:p>
          <a:p>
            <a:r>
              <a:rPr lang="pl-PL" sz="1600" dirty="0" smtClean="0"/>
              <a:t>Inwestycje z zakresu gospodarki wodnej muszą stanowić niewielką część kompleksowego projektu dot. gospodarki wodno-ściekowej,</a:t>
            </a:r>
          </a:p>
          <a:p>
            <a:r>
              <a:rPr lang="pl-PL" sz="1600" dirty="0" smtClean="0"/>
              <a:t>Wsparcie uzyskają działania z zakresu gospodarki osadami ściekowymi i oczyszczalni komunalnych,</a:t>
            </a:r>
          </a:p>
          <a:p>
            <a:r>
              <a:rPr lang="pl-PL" sz="1600" dirty="0" smtClean="0"/>
              <a:t> Na obszarach rozproszonej zabudowy wsparcie uzyskają indywidualne systemy oczyszczania ścieków (gdzie budowa sieć kanalizacyjnej jest technicznie/ekonomicznie nieuzasadniona).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92088"/>
          </a:xfrm>
        </p:spPr>
        <p:txBody>
          <a:bodyPr>
            <a:noAutofit/>
          </a:bodyPr>
          <a:lstStyle/>
          <a:p>
            <a:pPr algn="ctr"/>
            <a:r>
              <a:rPr lang="pl-PL" sz="1600" b="1" dirty="0" smtClean="0"/>
              <a:t>Oś priorytetowa 4. Region przyjazny środowisku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2000" b="1" dirty="0" smtClean="0"/>
              <a:t>PI 6c – ochrona, promocja i rozwój dziedzictwa kulturowego i naturalnego</a:t>
            </a:r>
            <a:endParaRPr lang="pl-PL" sz="1800" b="1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-108520" y="1268760"/>
            <a:ext cx="9252520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Przykładowe rodzaje projektów:</a:t>
            </a:r>
          </a:p>
          <a:p>
            <a:r>
              <a:rPr lang="pl-PL" sz="1600" dirty="0" smtClean="0"/>
              <a:t>Projekty infrastrukturalne w instytucjach kultury, bibliotekach, archiwach, muzeach, obiektach i na obszarach zabytkowych, poprzemysłowych o wartościach historycznych,</a:t>
            </a:r>
          </a:p>
          <a:p>
            <a:r>
              <a:rPr lang="pl-PL" sz="1600" dirty="0" smtClean="0"/>
              <a:t>Konserwacja zabytków ruchomych i materiałów archiwalnych stanowiących dziedzictwo dokumentacyjne,</a:t>
            </a:r>
          </a:p>
          <a:p>
            <a:r>
              <a:rPr lang="pl-PL" sz="1600" dirty="0" smtClean="0"/>
              <a:t>Projekty związane z organizacją imprez kulturalnych, które wykazują znaczny wpływ na gospodarkę regionalną i cechują się długofalowymi korzyściami.</a:t>
            </a:r>
          </a:p>
          <a:p>
            <a:pPr>
              <a:buNone/>
            </a:pPr>
            <a:endParaRPr lang="pl-PL" sz="18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Wstępne kryteria wyboru projektów:</a:t>
            </a:r>
          </a:p>
          <a:p>
            <a:r>
              <a:rPr lang="pl-PL" sz="1600" dirty="0" smtClean="0"/>
              <a:t>Wyłącznie projekty tzw. „małej skali” (do 5 mln €),</a:t>
            </a:r>
          </a:p>
          <a:p>
            <a:r>
              <a:rPr lang="pl-PL" sz="1600" dirty="0" smtClean="0"/>
              <a:t>Brak możliwości budowy nowych obiektów,</a:t>
            </a:r>
          </a:p>
          <a:p>
            <a:r>
              <a:rPr lang="pl-PL" sz="1600" dirty="0" smtClean="0"/>
              <a:t>Projekty mające na celu dostosowanie obiektu do nowych funkcji kulturalnych, w tym edukacyjnych,</a:t>
            </a:r>
          </a:p>
          <a:p>
            <a:r>
              <a:rPr lang="pl-PL" sz="1600" dirty="0" smtClean="0"/>
              <a:t>Działania informacyjno-promocyjne walorów środowiskowych i kulturowych regionu pod kątem komercyjnego wykorzystania nie mogą stanowić samodzielnych działań – muszą być elementem szerszego projektu.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92088"/>
          </a:xfrm>
        </p:spPr>
        <p:txBody>
          <a:bodyPr>
            <a:noAutofit/>
          </a:bodyPr>
          <a:lstStyle/>
          <a:p>
            <a:pPr algn="ctr"/>
            <a:r>
              <a:rPr lang="pl-PL" sz="1600" b="1" dirty="0" smtClean="0"/>
              <a:t>Oś priorytetowa 4. Region przyjazny środowisku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2000" b="1" dirty="0" smtClean="0"/>
              <a:t>PI 6d – ochrona i przywrócenie różnorodności biologicznej</a:t>
            </a:r>
            <a:endParaRPr lang="pl-PL" sz="1800" b="1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-108520" y="1052736"/>
            <a:ext cx="925252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Przykładowe rodzaje projektów:</a:t>
            </a:r>
          </a:p>
          <a:p>
            <a:r>
              <a:rPr lang="pl-PL" sz="1600" dirty="0" smtClean="0"/>
              <a:t>Ochrona siedlisk i gatunków, renturalizacja, zwalczanie gatunków inwazyjnych obcych,</a:t>
            </a:r>
          </a:p>
          <a:p>
            <a:r>
              <a:rPr lang="pl-PL" sz="1600" dirty="0" smtClean="0"/>
              <a:t>Działania w ramach zielonej infrastruktury,</a:t>
            </a:r>
          </a:p>
          <a:p>
            <a:r>
              <a:rPr lang="pl-PL" sz="1600" dirty="0" smtClean="0"/>
              <a:t>Działania rozwijające infrastrukturę związaną z właściwym ukierunkowaniem ruchu turystycznego na obszarach cennych przyrodniczo, zapewniającą zarówno lepszą ochronę wartości przyrodniczych przed nadmierną i niekontrolowaną presją turystów, a jednocześnie przyczyniającą się do zwiększenia atrakcyjności turystycznej tych obszarów,</a:t>
            </a:r>
          </a:p>
          <a:p>
            <a:r>
              <a:rPr lang="pl-PL" sz="1600" dirty="0" smtClean="0"/>
              <a:t>Centra ochrony różnorodności biologicznej i ośrodki prowadzące działalność w zakresie edukacji ekologicznej,</a:t>
            </a:r>
          </a:p>
          <a:p>
            <a:r>
              <a:rPr lang="pl-PL" sz="1600" dirty="0" smtClean="0"/>
              <a:t>Tworzenie planów ochrony dla obszarów chronionych,</a:t>
            </a:r>
          </a:p>
          <a:p>
            <a:r>
              <a:rPr lang="pl-PL" sz="1600" dirty="0" smtClean="0"/>
              <a:t>Działania informacyjno-edukacyjne, podnoszące świadomość mieszkańców w zakresie zachowań społecznych w odniesieniu do dziedzictwa przyrodniczego regionu, realizowane w sposób komplementarny i uzupełniający do kampanii ogólnopolskich.</a:t>
            </a:r>
          </a:p>
          <a:p>
            <a:pPr>
              <a:buNone/>
            </a:pPr>
            <a:endParaRPr lang="pl-PL" sz="18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Wstępne kryteria wyboru projektów:</a:t>
            </a:r>
          </a:p>
          <a:p>
            <a:r>
              <a:rPr lang="pl-PL" sz="1600" dirty="0" smtClean="0"/>
              <a:t>Preferencje uzyskają projekty realizowane na terenach parków krajobrazowych i rezerwatów przyrody na obszarach Natura 2000.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4096"/>
          </a:xfrm>
        </p:spPr>
        <p:txBody>
          <a:bodyPr>
            <a:normAutofit/>
          </a:bodyPr>
          <a:lstStyle/>
          <a:p>
            <a:r>
              <a:rPr lang="pl-PL" sz="2800" dirty="0" smtClean="0"/>
              <a:t>Agenda spotkania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25112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Syntetyczna diagnoza:</a:t>
            </a:r>
          </a:p>
          <a:p>
            <a:pPr lvl="1"/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Podział terytorialny i sytuacja demograficzna,</a:t>
            </a:r>
          </a:p>
          <a:p>
            <a:pPr lvl="1"/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Gospodarka i rynek pracy,</a:t>
            </a:r>
          </a:p>
          <a:p>
            <a:pPr lvl="1"/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Pomoc społeczna,</a:t>
            </a:r>
          </a:p>
          <a:p>
            <a:pPr lvl="1"/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Ochrona zdrowia,</a:t>
            </a:r>
          </a:p>
          <a:p>
            <a:pPr lvl="1"/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Wychowanie i edukacja,</a:t>
            </a:r>
          </a:p>
          <a:p>
            <a:pPr lvl="1"/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Kultura, sport i rekreacja,</a:t>
            </a:r>
          </a:p>
          <a:p>
            <a:pPr lvl="1"/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Środowisko przyrodnicze,</a:t>
            </a:r>
          </a:p>
          <a:p>
            <a:pPr lvl="1"/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Infrastruktura techniczna.</a:t>
            </a:r>
          </a:p>
          <a:p>
            <a:r>
              <a:rPr lang="pl-PL" dirty="0" smtClean="0"/>
              <a:t>Obszary tematyczne wsparcia polityki terytorialnej w ramach Regionalnego Programu Operacyjnego Województwa Kujawsko-Pomorskiego na lata 2014-2020:</a:t>
            </a:r>
          </a:p>
          <a:p>
            <a:pPr lvl="1"/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Europejski Fundusz Rozwoju Regionalnego,</a:t>
            </a:r>
          </a:p>
          <a:p>
            <a:pPr lvl="1"/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Europejski Fundusz Społeczny.</a:t>
            </a:r>
          </a:p>
          <a:p>
            <a:r>
              <a:rPr lang="pl-PL" dirty="0" smtClean="0"/>
              <a:t>Analiza fiszek projektowych.</a:t>
            </a:r>
          </a:p>
          <a:p>
            <a:r>
              <a:rPr lang="pl-PL" dirty="0" smtClean="0"/>
              <a:t>Dyskusja.</a:t>
            </a:r>
          </a:p>
          <a:p>
            <a:pPr lvl="1"/>
            <a:endParaRPr lang="pl-PL" dirty="0" smtClean="0"/>
          </a:p>
          <a:p>
            <a:pPr lvl="1"/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92088"/>
          </a:xfrm>
        </p:spPr>
        <p:txBody>
          <a:bodyPr>
            <a:noAutofit/>
          </a:bodyPr>
          <a:lstStyle/>
          <a:p>
            <a:pPr algn="ctr"/>
            <a:r>
              <a:rPr lang="pl-PL" sz="1600" b="1" dirty="0" smtClean="0"/>
              <a:t>Oś priorytetowa 6. Solidarne społeczeństwo i konkurencyjne kadry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2000" b="1" dirty="0" smtClean="0"/>
              <a:t>PI 9b – rewitalizacja społeczno-gospodarcza</a:t>
            </a:r>
            <a:endParaRPr lang="pl-PL" sz="1800" b="1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805264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18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Przykładowe rodzaje projektów:</a:t>
            </a:r>
          </a:p>
          <a:p>
            <a:r>
              <a:rPr lang="pl-PL" sz="1600" dirty="0" smtClean="0"/>
              <a:t>Projekty związane z rewitalizacją obszarów miejskich.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Wstępne kryteria wyboru projektów:</a:t>
            </a:r>
          </a:p>
          <a:p>
            <a:r>
              <a:rPr lang="pl-PL" sz="1600" dirty="0" smtClean="0"/>
              <a:t>Działanie musi wynikać z Lokalnego Programu Rewitalizacji,</a:t>
            </a:r>
          </a:p>
          <a:p>
            <a:r>
              <a:rPr lang="pl-PL" sz="1600" dirty="0" smtClean="0"/>
              <a:t>Projekty muszą uwzględniać dostosowanie infrastruktury oraz wyposażenia do potrzeb osób niepełnosprawnych,</a:t>
            </a:r>
          </a:p>
          <a:p>
            <a:r>
              <a:rPr lang="pl-PL" sz="1600" dirty="0" smtClean="0"/>
              <a:t>Działania powinny koncentrować się na aktywizacji osób zamieszkujących obszar problemowy oraz poprawie warunków uczestnictwa tych osób w życiu społeczno-gospodarczym,</a:t>
            </a:r>
          </a:p>
          <a:p>
            <a:r>
              <a:rPr lang="pl-PL" sz="1600" dirty="0" smtClean="0"/>
              <a:t>Inwestycje infrastrukturalne będą wspierane wyłącznie te o mniejszej skali, będące uzupełnieniem planowanych zrealizowanych interwencji EFS,</a:t>
            </a:r>
          </a:p>
          <a:p>
            <a:r>
              <a:rPr lang="pl-PL" sz="1600" dirty="0" smtClean="0"/>
              <a:t>Inwestycje w drogi lokalne powinny stanowić niezbędny element szerszej koncepcji związanej z działaniami rewitalizacyjnymi. Wydatki na drogi lokalne będą stanowić mniejszość wydatków w ramach PI,</a:t>
            </a:r>
          </a:p>
          <a:p>
            <a:r>
              <a:rPr lang="pl-PL" sz="1600" dirty="0" smtClean="0"/>
              <a:t>Projekty związane z rewitalizacją obszarów wiejskich będą realizowane w ramach RLKS.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92088"/>
          </a:xfrm>
        </p:spPr>
        <p:txBody>
          <a:bodyPr>
            <a:noAutofit/>
          </a:bodyPr>
          <a:lstStyle/>
          <a:p>
            <a:pPr algn="ctr"/>
            <a:r>
              <a:rPr lang="pl-PL" sz="1600" b="1" dirty="0" smtClean="0"/>
              <a:t>Oś priorytetowa 6. Solidarne społeczeństwo i konkurencyjne kadry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2000" b="1" dirty="0" smtClean="0"/>
              <a:t>PI 10a – infrastruktura przedszkolna i szkolnictwa zawodowego</a:t>
            </a:r>
            <a:endParaRPr lang="pl-PL" sz="1800" b="1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Przykładowe rodzaje projektów:</a:t>
            </a:r>
          </a:p>
          <a:p>
            <a:r>
              <a:rPr lang="pl-PL" sz="1600" dirty="0" smtClean="0"/>
              <a:t>Tworzenie nowych miejsc w przedszkolach lub innych formach edukacji przedszkolnej,</a:t>
            </a:r>
          </a:p>
          <a:p>
            <a:r>
              <a:rPr lang="pl-PL" sz="1600" dirty="0" smtClean="0"/>
              <a:t>Rozwój infrastruktury edukacyjnej i szkoleniowej szkół oraz placówek systemu oświaty prowadzących kształcenie zawodowe i ustawiczne,</a:t>
            </a:r>
          </a:p>
          <a:p>
            <a:r>
              <a:rPr lang="pl-PL" sz="1600" dirty="0" smtClean="0"/>
              <a:t>Tworzenie oraz unowocześnienie pracowni kształcenia praktycznego oraz warsztatów szkolnych szkół, centrów, placówek prowadzących kształcenie zawodowe i ustawiczne,</a:t>
            </a:r>
          </a:p>
          <a:p>
            <a:r>
              <a:rPr lang="pl-PL" sz="1600" dirty="0" smtClean="0"/>
              <a:t>Adaptacja i funkcjonalne dostosowanie w/</a:t>
            </a:r>
            <a:r>
              <a:rPr lang="pl-PL" sz="1600" dirty="0" err="1" smtClean="0"/>
              <a:t>w</a:t>
            </a:r>
            <a:r>
              <a:rPr lang="pl-PL" sz="1600" dirty="0" smtClean="0"/>
              <a:t> placówek w branżach zgodnych z potrzebami rynku pracy, w tym inteligentnymi specjalizacjami,</a:t>
            </a:r>
          </a:p>
          <a:p>
            <a:r>
              <a:rPr lang="pl-PL" sz="1600" dirty="0" smtClean="0"/>
              <a:t>Projekty e-Edukacji.</a:t>
            </a:r>
          </a:p>
          <a:p>
            <a:pPr>
              <a:buNone/>
            </a:pPr>
            <a:endParaRPr lang="pl-PL" sz="18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Wstępne kryteria wyboru projektów:</a:t>
            </a:r>
          </a:p>
          <a:p>
            <a:r>
              <a:rPr lang="pl-PL" sz="1600" dirty="0" smtClean="0"/>
              <a:t>Dostosowanie infrastruktury i wyposażenia do potrzeb osób niepełnosprawnych,</a:t>
            </a:r>
          </a:p>
          <a:p>
            <a:r>
              <a:rPr lang="pl-PL" sz="1600" dirty="0" smtClean="0"/>
              <a:t>Projekty muszą uwzględniać trendy demograficzne w danym obszarze,</a:t>
            </a:r>
          </a:p>
          <a:p>
            <a:r>
              <a:rPr lang="pl-PL" sz="1600" dirty="0" smtClean="0"/>
              <a:t>Projekty dot. wyposażenia/doposażenia szkół w nowoczesny sprzęt i materiały dydaktyczne muszą wynikać z diagnozy zapotrzebowania odbiorców wsparcia na tego typu działania,</a:t>
            </a:r>
          </a:p>
          <a:p>
            <a:r>
              <a:rPr lang="pl-PL" sz="1600" dirty="0" smtClean="0"/>
              <a:t>Budowa nowych obiektów na potrzeby wychowania przedszkolnego będzie możliwa wyłącznie w przypadku udokumentowania braku możliwości adaptacji istniejących obiektów – wsparcie tego typu działań wyłącznie na terenach wiejskich.</a:t>
            </a:r>
          </a:p>
          <a:p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92088"/>
          </a:xfrm>
        </p:spPr>
        <p:txBody>
          <a:bodyPr>
            <a:noAutofit/>
          </a:bodyPr>
          <a:lstStyle/>
          <a:p>
            <a:pPr algn="ctr"/>
            <a:r>
              <a:rPr lang="pl-PL" sz="1600" b="1" dirty="0" smtClean="0"/>
              <a:t>Oś priorytetowa 8. Aktywni na rynku pracy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2000" b="1" dirty="0" smtClean="0"/>
              <a:t>PI 8iv – godzenie życia zawodowego i prywatnego</a:t>
            </a:r>
            <a:endParaRPr lang="pl-PL" sz="1800" b="1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Przykładowe rodzaje projektów:</a:t>
            </a:r>
          </a:p>
          <a:p>
            <a:r>
              <a:rPr lang="pl-PL" sz="1600" dirty="0" smtClean="0"/>
              <a:t>Działania aktywizacyjno-szkoleniowe wspomagające proces powrotu na rynek pracy po urlopach macierzyńskich, rodzicielskich i wychowawczych,</a:t>
            </a:r>
          </a:p>
          <a:p>
            <a:r>
              <a:rPr lang="pl-PL" sz="1600" dirty="0" smtClean="0"/>
              <a:t>Finansowanie opieki nad dziećmi do lat 3 (np. voucher),</a:t>
            </a:r>
          </a:p>
          <a:p>
            <a:r>
              <a:rPr lang="pl-PL" sz="1600" dirty="0" smtClean="0"/>
              <a:t>Tworzenie instytucji opieki żłobkowej (żłobki, kluby dziecięce),</a:t>
            </a:r>
          </a:p>
          <a:p>
            <a:r>
              <a:rPr lang="pl-PL" sz="1600" dirty="0" smtClean="0"/>
              <a:t>Wsparcie usług świadczonych przez dziennych opiekunów i nianie,</a:t>
            </a:r>
          </a:p>
          <a:p>
            <a:r>
              <a:rPr lang="pl-PL" sz="1600" dirty="0" smtClean="0"/>
              <a:t>Tworzenie dodatkowych miejsc opieki dla dzieci do lat 3.</a:t>
            </a:r>
          </a:p>
          <a:p>
            <a:pPr>
              <a:buNone/>
            </a:pPr>
            <a:endParaRPr lang="pl-PL" sz="18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Wstępne kryteria wyboru projektów:</a:t>
            </a:r>
          </a:p>
          <a:p>
            <a:r>
              <a:rPr lang="pl-PL" sz="1600" dirty="0" smtClean="0"/>
              <a:t>Dostosowanie infrastruktury i wyposażenia do potrzeb osób niepełnosprawnych,</a:t>
            </a:r>
          </a:p>
          <a:p>
            <a:r>
              <a:rPr lang="pl-PL" sz="1600" dirty="0" smtClean="0"/>
              <a:t>Projekty muszą uwzględniać trendy demograficzne w danym obszarze,</a:t>
            </a:r>
          </a:p>
          <a:p>
            <a:r>
              <a:rPr lang="pl-PL" sz="1600" dirty="0" smtClean="0"/>
              <a:t>Projekty dot. wyposażenia/doposażenia szkół w nowoczesny sprzęt i materiały dydaktyczne muszą wynikać z diagnozy zapotrzebowania odbiorców wsparcia na tego typu działania,</a:t>
            </a:r>
          </a:p>
          <a:p>
            <a:r>
              <a:rPr lang="pl-PL" sz="1600" dirty="0" smtClean="0"/>
              <a:t>Budowa nowych obiektów na potrzeby wychowania przedszkolnego będzie możliwa wyłącznie w przypadku udokumentowania braku możliwości adaptacji istniejących obiektów – wsparcie tego typu działań wyłącznie na terenach wiejskich.</a:t>
            </a:r>
          </a:p>
          <a:p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92088"/>
          </a:xfrm>
        </p:spPr>
        <p:txBody>
          <a:bodyPr>
            <a:noAutofit/>
          </a:bodyPr>
          <a:lstStyle/>
          <a:p>
            <a:pPr algn="ctr"/>
            <a:r>
              <a:rPr lang="pl-PL" sz="1600" b="1" dirty="0" smtClean="0"/>
              <a:t>Oś priorytetowa 9. Solidarne społeczeństwo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2000" b="1" dirty="0" smtClean="0"/>
              <a:t>PI 9i – aktywna integracja </a:t>
            </a:r>
            <a:endParaRPr lang="pl-PL" sz="1800" b="1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Przykładowe rodzaje projektów:</a:t>
            </a:r>
          </a:p>
          <a:p>
            <a:r>
              <a:rPr lang="pl-PL" sz="1600" dirty="0" smtClean="0"/>
              <a:t>Zindywidualizowane i kompleksowe działania umożliwiające aktywne włączenie społeczne oraz powrót na rynek pracy, skierowane do osób i rodzin zagrożonych ubóstwem / wykluczeniem społecznym,</a:t>
            </a:r>
          </a:p>
          <a:p>
            <a:r>
              <a:rPr lang="pl-PL" sz="1600" dirty="0" smtClean="0"/>
              <a:t>Zindywidualizowane i kompleksowe działania dotyczące poprawy szans na zatrudnienie oraz zdolności funkcjonowania w społeczeństwie młodzieży wobec której zastosowano sądowy środek wychowawczy lub poprawczy.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92088"/>
          </a:xfrm>
        </p:spPr>
        <p:txBody>
          <a:bodyPr>
            <a:noAutofit/>
          </a:bodyPr>
          <a:lstStyle/>
          <a:p>
            <a:pPr algn="ctr"/>
            <a:r>
              <a:rPr lang="pl-PL" sz="1600" b="1" dirty="0" smtClean="0"/>
              <a:t>Oś priorytetowa 9. Solidarne społeczeństwo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2000" b="1" dirty="0" smtClean="0"/>
              <a:t>PI 9iv – zwiększenie dostępu do usług społecznych i zdrowotnych</a:t>
            </a:r>
            <a:endParaRPr lang="pl-PL" sz="1800" b="1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5805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Przykładowe rodzaje projektów:</a:t>
            </a:r>
          </a:p>
          <a:p>
            <a:r>
              <a:rPr lang="pl-PL" sz="1600" dirty="0" smtClean="0"/>
              <a:t>Działania na rzecz opracowania i wdrożenia programów wczesnego wykrywania wad rozwojowych i rehabilitacji dzieci z niepełnosprawnościami oraz dzieci i młodzieży zagrożonych niepełnosprawnością, w szczególności dedykowanych dla rodzin zagrożonych ubóstwem / wykluczeniem społecznym,</a:t>
            </a:r>
          </a:p>
          <a:p>
            <a:r>
              <a:rPr lang="pl-PL" sz="1600" dirty="0" smtClean="0"/>
              <a:t>Poprawa dostępu do usług wsparcia rodziny i pieczy zastępczej (szkolenia, doradztwo, poradnictwo rodzinne, wsparcie rozwoju rodzinnych form pieczy zastępczej, usługi specjalistyczne, itp.),</a:t>
            </a:r>
          </a:p>
          <a:p>
            <a:r>
              <a:rPr lang="pl-PL" sz="1600" dirty="0" smtClean="0"/>
              <a:t>Poprawa dostępu do usług opiekuńczych nad osobami starszymi, </a:t>
            </a:r>
            <a:br>
              <a:rPr lang="pl-PL" sz="1600" dirty="0" smtClean="0"/>
            </a:br>
            <a:r>
              <a:rPr lang="pl-PL" sz="1600" dirty="0" smtClean="0"/>
              <a:t>z niepełnosprawnościami i zależnymi (tworzenie i rozwój oferty placówek wsparcia </a:t>
            </a:r>
            <a:br>
              <a:rPr lang="pl-PL" sz="1600" dirty="0" smtClean="0"/>
            </a:br>
            <a:r>
              <a:rPr lang="pl-PL" sz="1600" dirty="0" smtClean="0"/>
              <a:t>i opieki, niestacjonarne usługi opiekuńcze świadczone w środowisku, itp.),</a:t>
            </a:r>
          </a:p>
          <a:p>
            <a:r>
              <a:rPr lang="pl-PL" sz="1600" dirty="0" smtClean="0"/>
              <a:t>Rozwój usług społecznych wspierających proces aktywizacji społeczno-zawodowej dla osób zagrożonych ubóstwem / wykluczeniem społecznym (usługi informacyjne, edukacyjne, terapeutyczne, poradnictwo, wsparcie osób bezdomnych, rozwój usług mieszkań chronionych, wspomaganych, w tym dla osób starszych i z niepełnosprawnościami, itp.).</a:t>
            </a:r>
          </a:p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Wstępne kryteria wyboru projektów:</a:t>
            </a:r>
          </a:p>
          <a:p>
            <a:r>
              <a:rPr lang="pl-PL" sz="1600" dirty="0" smtClean="0"/>
              <a:t>Istotnym elementem interwencji będą działania w zakresie zwiększania dostępności </a:t>
            </a:r>
            <a:br>
              <a:rPr lang="pl-PL" sz="1600" dirty="0" smtClean="0"/>
            </a:br>
            <a:r>
              <a:rPr lang="pl-PL" sz="1600" dirty="0" smtClean="0"/>
              <a:t>i jakości usług opiekuńczych świadczonych na rzecz osób niepełnosprawnych </a:t>
            </a:r>
            <a:br>
              <a:rPr lang="pl-PL" sz="1600" dirty="0" smtClean="0"/>
            </a:br>
            <a:r>
              <a:rPr lang="pl-PL" sz="1600" dirty="0" smtClean="0"/>
              <a:t>i starszych poprzez rozwój oferty </a:t>
            </a:r>
            <a:r>
              <a:rPr lang="pl-PL" sz="1600" dirty="0" err="1" smtClean="0"/>
              <a:t>deinstytucjonalnej</a:t>
            </a:r>
            <a:r>
              <a:rPr lang="pl-PL" sz="1600" dirty="0" smtClean="0"/>
              <a:t> opieki świadczonej w środowisku, </a:t>
            </a:r>
            <a:br>
              <a:rPr lang="pl-PL" sz="1600" dirty="0" smtClean="0"/>
            </a:br>
            <a:r>
              <a:rPr lang="pl-PL" sz="1600" dirty="0" smtClean="0"/>
              <a:t>a uzupełnieniem tych działań będzie świadczenie usług w formie instytucjonalnej.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92088"/>
          </a:xfrm>
        </p:spPr>
        <p:txBody>
          <a:bodyPr>
            <a:noAutofit/>
          </a:bodyPr>
          <a:lstStyle/>
          <a:p>
            <a:pPr algn="ctr"/>
            <a:r>
              <a:rPr lang="pl-PL" sz="1600" b="1" dirty="0" smtClean="0"/>
              <a:t>Oś priorytetowa 10. Innowacyjna edukacja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2000" b="1" dirty="0" smtClean="0"/>
              <a:t>PI 10i – edukacja ogólna i przedszkolna</a:t>
            </a:r>
            <a:endParaRPr lang="pl-PL" sz="1800" b="1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Przykładowe rodzaje projektów:</a:t>
            </a:r>
          </a:p>
          <a:p>
            <a:r>
              <a:rPr lang="pl-PL" sz="1600" dirty="0" smtClean="0"/>
              <a:t>Tworzenie placówek wychowania przedszkolnego,</a:t>
            </a:r>
          </a:p>
          <a:p>
            <a:r>
              <a:rPr lang="pl-PL" sz="1600" dirty="0" smtClean="0"/>
              <a:t>Wsparcie istniejących instytucji wychowania przedszkolnego w zakresie generowania nowych miejsc przedszkolnych oraz poprawy jakości świadczenia usług edukacyjnych,</a:t>
            </a:r>
          </a:p>
          <a:p>
            <a:r>
              <a:rPr lang="pl-PL" sz="1600" dirty="0" smtClean="0"/>
              <a:t>Podniesienie kompetencji/kwalifikacji nauczycieli i pracowników pedagogicznych ukierunkowane na rozwój kompetencji kluczowych uczniów i indywidualnego podejścia do ucznia oraz nauczycieli i pracowników pedagogicznych przedszkoli,</a:t>
            </a:r>
          </a:p>
          <a:p>
            <a:r>
              <a:rPr lang="pl-PL" sz="1600" dirty="0" smtClean="0"/>
              <a:t>Rozwijanie kompetencji kluczowych w zakresie TIK, nauk matematyczno-przyrodniczych, języków obcych, kreatywności, innowacyjności i pracy zespołowej (np. zajęcia pozalekcyjne),</a:t>
            </a:r>
          </a:p>
          <a:p>
            <a:r>
              <a:rPr lang="pl-PL" sz="1600" dirty="0" smtClean="0"/>
              <a:t>Staże zawodowe dla uczniów szkół </a:t>
            </a:r>
            <a:r>
              <a:rPr lang="pl-PL" sz="1600" dirty="0" err="1" smtClean="0"/>
              <a:t>ponadgimnazjalnych</a:t>
            </a:r>
            <a:r>
              <a:rPr lang="pl-PL" sz="1600" dirty="0" smtClean="0"/>
              <a:t> we współpracy z firmami,</a:t>
            </a:r>
          </a:p>
          <a:p>
            <a:r>
              <a:rPr lang="pl-PL" sz="1600" dirty="0" smtClean="0"/>
              <a:t>Zindywidualizowane wsparcie uczniów o specjalnych potrzebach edukacyjnych, w tym młodszych i niepełnosprawnych (warsztaty, zajęcia rozwijające uzdolnienia, itp.),</a:t>
            </a:r>
          </a:p>
          <a:p>
            <a:r>
              <a:rPr lang="pl-PL" sz="1600" dirty="0" smtClean="0"/>
              <a:t>Programy w zakresie doradztwa edukacyjno-zawodowego,</a:t>
            </a:r>
          </a:p>
          <a:p>
            <a:r>
              <a:rPr lang="pl-PL" sz="1600" dirty="0" smtClean="0"/>
              <a:t>Wsparcie uczniów zagrożonych przedwczesnym wypadnięciem z systemu oświaty,</a:t>
            </a:r>
          </a:p>
          <a:p>
            <a:r>
              <a:rPr lang="pl-PL" sz="1600" dirty="0" smtClean="0"/>
              <a:t>Tworzenie w szkołach warunków do nauczania eksperymentalnego.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92088"/>
          </a:xfrm>
        </p:spPr>
        <p:txBody>
          <a:bodyPr>
            <a:noAutofit/>
          </a:bodyPr>
          <a:lstStyle/>
          <a:p>
            <a:pPr algn="ctr"/>
            <a:r>
              <a:rPr lang="pl-PL" sz="1600" b="1" dirty="0" smtClean="0"/>
              <a:t>Oś priorytetowa 10. Innowacyjna edukacja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2000" b="1" dirty="0" smtClean="0"/>
              <a:t>PI 10iv – szkolnictwo zawodowe</a:t>
            </a:r>
            <a:endParaRPr lang="pl-PL" sz="1800" b="1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179512" y="1340768"/>
            <a:ext cx="8568952" cy="5517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1800" b="1" u="sng" dirty="0" smtClean="0">
                <a:solidFill>
                  <a:schemeClr val="accent2">
                    <a:lumMod val="75000"/>
                  </a:schemeClr>
                </a:solidFill>
              </a:rPr>
              <a:t>Przykładowe rodzaje projektów:</a:t>
            </a:r>
          </a:p>
          <a:p>
            <a:r>
              <a:rPr lang="pl-PL" sz="1600" dirty="0" smtClean="0"/>
              <a:t>Współpraca szkół i placówek kształcenia zawodowego z otoczeniem społeczno-gospodarczym (doradztwo edukacyjno-zawodowe, zajęcia pozalekcyjne i pozaszkolne </a:t>
            </a:r>
            <a:br>
              <a:rPr lang="pl-PL" sz="1600" dirty="0" smtClean="0"/>
            </a:br>
            <a:r>
              <a:rPr lang="pl-PL" sz="1600" dirty="0" smtClean="0"/>
              <a:t>w zakresie przedmiotów zawodowych, wsparcie nauczycieli kształcenia zawodowego ukierunkowane na podnoszenie kompetencji / kwalifikacji),</a:t>
            </a:r>
          </a:p>
          <a:p>
            <a:r>
              <a:rPr lang="pl-PL" sz="1600" dirty="0" smtClean="0"/>
              <a:t>Realizacja wysokiej jakości staży i praktyk zawodowych dla uczniów i placówek kształcenia zawodowego,</a:t>
            </a:r>
          </a:p>
          <a:p>
            <a:r>
              <a:rPr lang="pl-PL" sz="1600" dirty="0" smtClean="0"/>
              <a:t>Doradztwo edukacyjno-zawodowe służące diagnozie potrzeb i możliwości osób dorosłych zainteresowanych udziałem w kształceniu ustawicznym,</a:t>
            </a:r>
          </a:p>
          <a:p>
            <a:r>
              <a:rPr lang="pl-PL" sz="1600" dirty="0" smtClean="0"/>
              <a:t>Realizacja pozaszkolnych form kształcenia ustawicznego (kursy zawodowe zakończone egzaminem potwierdzającym kwalifikacje w zawodzie bądź uzupełniające kwalifikacje).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627784" y="177281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Dziękujemy za uwagę!</a:t>
            </a:r>
            <a:endParaRPr lang="pl-PL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230425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Syntetyczna diagnoza </a:t>
            </a:r>
            <a:endParaRPr lang="pl-PL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0"/>
            <a:ext cx="1259632" cy="12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>Podział terytorialny i sytuacja demograficzna</a:t>
            </a:r>
            <a:endParaRPr lang="pl-PL" sz="32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/>
          <a:lstStyle/>
          <a:p>
            <a:r>
              <a:rPr lang="pl-PL" sz="2000" dirty="0" smtClean="0"/>
              <a:t>Atrakcyjne położenie na styku 3 województw,</a:t>
            </a:r>
          </a:p>
          <a:p>
            <a:r>
              <a:rPr lang="pl-PL" sz="2000" dirty="0" smtClean="0"/>
              <a:t>Bliskość Grudziądza oraz peryferyjne położenie względem największych miast regionu (Bydgoszczy, Torunia, Włocławka),</a:t>
            </a:r>
          </a:p>
          <a:p>
            <a:r>
              <a:rPr lang="pl-PL" sz="2000" dirty="0" smtClean="0"/>
              <a:t>Prognozowany spadek liczby mieszkańców,</a:t>
            </a:r>
          </a:p>
          <a:p>
            <a:r>
              <a:rPr lang="pl-PL" sz="2000" dirty="0" smtClean="0"/>
              <a:t>Zjawisko starzenia się społeczeństwa,</a:t>
            </a:r>
          </a:p>
          <a:p>
            <a:r>
              <a:rPr lang="pl-PL" sz="2000" dirty="0" smtClean="0"/>
              <a:t>Dodatni przyrost naturalny,</a:t>
            </a:r>
          </a:p>
          <a:p>
            <a:r>
              <a:rPr lang="pl-PL" sz="2000" dirty="0" smtClean="0"/>
              <a:t>Ujemne saldo migracji.</a:t>
            </a:r>
          </a:p>
          <a:p>
            <a:endParaRPr lang="pl-PL" sz="2000" dirty="0" smtClean="0"/>
          </a:p>
          <a:p>
            <a:endParaRPr lang="pl-PL" dirty="0"/>
          </a:p>
        </p:txBody>
      </p:sp>
      <p:pic>
        <p:nvPicPr>
          <p:cNvPr id="7" name="Obraz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284984"/>
            <a:ext cx="410445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Gospodarka i rynek pracy</a:t>
            </a:r>
            <a:endParaRPr lang="pl-PL" sz="32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/>
          <a:lstStyle/>
          <a:p>
            <a:r>
              <a:rPr lang="pl-PL" sz="2000" dirty="0" smtClean="0"/>
              <a:t>Duży udział sektora prywatnego w gospodarce (dominują mikroprzedsiębiorstwa),</a:t>
            </a:r>
          </a:p>
          <a:p>
            <a:r>
              <a:rPr lang="pl-PL" sz="2000" dirty="0" smtClean="0"/>
              <a:t>Wzrost liczby podmiotów gospodarczych na przestrzeni lat,</a:t>
            </a:r>
          </a:p>
          <a:p>
            <a:r>
              <a:rPr lang="pl-PL" sz="2000" dirty="0" smtClean="0"/>
              <a:t>Brak terenów inwestycyjnych oraz niewiele instytucji otoczenia biznesu,</a:t>
            </a:r>
          </a:p>
          <a:p>
            <a:r>
              <a:rPr lang="pl-PL" sz="2000" dirty="0" smtClean="0"/>
              <a:t>Trwale wysokie bezrobocie (18,1% zarejestrowanych bezrobotnych </a:t>
            </a:r>
            <a:br>
              <a:rPr lang="pl-PL" sz="2000" dirty="0" smtClean="0"/>
            </a:br>
            <a:r>
              <a:rPr lang="pl-PL" sz="2000" dirty="0" smtClean="0"/>
              <a:t>w gminie Łasin, 20,4% w gminie Świecie nad Osą),</a:t>
            </a:r>
          </a:p>
          <a:p>
            <a:r>
              <a:rPr lang="pl-PL" sz="2000" dirty="0" smtClean="0"/>
              <a:t>Znaczne uzależnienie społeczeństwa od rolnictwa.</a:t>
            </a:r>
          </a:p>
          <a:p>
            <a:endParaRPr lang="pl-PL" sz="20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Pomoc społeczna</a:t>
            </a:r>
            <a:endParaRPr lang="pl-PL" sz="32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/>
          <a:lstStyle/>
          <a:p>
            <a:r>
              <a:rPr lang="pl-PL" sz="2000" dirty="0" smtClean="0"/>
              <a:t>Wzrost liczby osób korzystających z pomocy społecznej (w2013 r. – 2666 osób),</a:t>
            </a:r>
          </a:p>
          <a:p>
            <a:r>
              <a:rPr lang="pl-PL" sz="2000" dirty="0" smtClean="0"/>
              <a:t>Głównym powodem korzystania z pomocy społecznej jest ubóstwo (34%) i bezrobocie (31%),</a:t>
            </a:r>
          </a:p>
          <a:p>
            <a:r>
              <a:rPr lang="pl-PL" sz="2000" dirty="0" smtClean="0"/>
              <a:t>Brakuje mieszkań chronionych,</a:t>
            </a:r>
          </a:p>
          <a:p>
            <a:r>
              <a:rPr lang="pl-PL" sz="2000" dirty="0" smtClean="0"/>
              <a:t>Zapotrzebowanie na wsparcie i specjalistyczne poradnictwo rodzinne,</a:t>
            </a:r>
          </a:p>
          <a:p>
            <a:r>
              <a:rPr lang="pl-PL" sz="2000" dirty="0" smtClean="0"/>
              <a:t>Należy rozeznać zasoby lokalowe z przeznaczeniem na funkcjonowanie placówek opiekuńczo-wychowawczych,</a:t>
            </a:r>
          </a:p>
          <a:p>
            <a:r>
              <a:rPr lang="pl-PL" sz="2000" dirty="0" smtClean="0"/>
              <a:t>Zwiększający się udział osób starszych w strukturze wiekowej mieszkańców,</a:t>
            </a:r>
          </a:p>
          <a:p>
            <a:r>
              <a:rPr lang="pl-PL" sz="2000" dirty="0" smtClean="0"/>
              <a:t>Część obiektów jest niedostosowana do potrzeb osób niepełnosprawnych, brakuje działań aktywizacyjnych dla osób niepełnosprawnych.</a:t>
            </a:r>
          </a:p>
          <a:p>
            <a:endParaRPr lang="pl-PL" sz="20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Ochrona zdrowia</a:t>
            </a:r>
            <a:endParaRPr lang="pl-PL" sz="32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/>
          <a:lstStyle/>
          <a:p>
            <a:r>
              <a:rPr lang="pl-PL" sz="2000" dirty="0" smtClean="0"/>
              <a:t>Brakuje usług specjalistycznych, profilaktyki i promocji ochrony zdrowia,</a:t>
            </a:r>
          </a:p>
          <a:p>
            <a:r>
              <a:rPr lang="pl-PL" sz="2000" dirty="0" smtClean="0"/>
              <a:t>Zapotrzebowanie na lekarzy specjalistów,</a:t>
            </a:r>
          </a:p>
          <a:p>
            <a:r>
              <a:rPr lang="pl-PL" sz="2000" dirty="0" smtClean="0"/>
              <a:t>Mieszkańcy korzystają z bardziej specjalistycznych placówek zdrowotnych w Grudziądzu oraz Bydgoszczy i Toruniu.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Wychowanie i Edukacja</a:t>
            </a:r>
            <a:endParaRPr lang="pl-PL" sz="32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lnSpcReduction="10000"/>
          </a:bodyPr>
          <a:lstStyle/>
          <a:p>
            <a:r>
              <a:rPr lang="pl-PL" sz="2000" dirty="0" smtClean="0"/>
              <a:t>Brak instytucji opieki nad dziećmi do lat 3 (żłobków, klubów dziecięcych),</a:t>
            </a:r>
          </a:p>
          <a:p>
            <a:r>
              <a:rPr lang="pl-PL" sz="2000" dirty="0" smtClean="0"/>
              <a:t>Wzrost liczby dzieci objętych wychowaniem przedszkolnym. Odsetek dzieci objętych wychowaniem przedszkolnym wynosi ok. 55%,</a:t>
            </a:r>
          </a:p>
          <a:p>
            <a:r>
              <a:rPr lang="pl-PL" sz="2000" dirty="0" smtClean="0"/>
              <a:t>Spadek liczby uczniów w szkołach podstawowych, gimnazjach i szkołach </a:t>
            </a:r>
            <a:r>
              <a:rPr lang="pl-PL" sz="2000" dirty="0" err="1" smtClean="0"/>
              <a:t>ponadgimnazjalnych</a:t>
            </a:r>
            <a:r>
              <a:rPr lang="pl-PL" sz="2000" dirty="0" smtClean="0"/>
              <a:t>, co wynika z niżu demograficznego oraz wybierania placówek zlokalizowanych w Grudziądzu,</a:t>
            </a:r>
          </a:p>
          <a:p>
            <a:r>
              <a:rPr lang="pl-PL" sz="2000" dirty="0" smtClean="0"/>
              <a:t>Edukację </a:t>
            </a:r>
            <a:r>
              <a:rPr lang="pl-PL" sz="2000" dirty="0" err="1" smtClean="0"/>
              <a:t>ponadgimnazjalną</a:t>
            </a:r>
            <a:r>
              <a:rPr lang="pl-PL" sz="2000" dirty="0" smtClean="0"/>
              <a:t> zapewnia Zespół Szkół </a:t>
            </a:r>
            <a:r>
              <a:rPr lang="pl-PL" sz="2000" dirty="0" err="1" smtClean="0"/>
              <a:t>Ponadgimanzjalnych</a:t>
            </a:r>
            <a:r>
              <a:rPr lang="pl-PL" sz="2000" dirty="0" smtClean="0"/>
              <a:t> w Łasinie, będący jedyną tego typu placówką w powiecie grudziądzkim. Liczba uczniów tej placówki corocznie maleje. Wysoką jakość kształcenia w placówce potwierdza jej drugie miejsce w województwie względem zdawalności matury,</a:t>
            </a:r>
          </a:p>
          <a:p>
            <a:r>
              <a:rPr lang="pl-PL" sz="2000" dirty="0" smtClean="0"/>
              <a:t>Niedostateczne dopasowanie szkolnictwa zawodowego do potrzeb rynku pracy,</a:t>
            </a:r>
          </a:p>
          <a:p>
            <a:r>
              <a:rPr lang="pl-PL" sz="2000" dirty="0" smtClean="0"/>
              <a:t>Brak placówek kształcenia ustawicznego.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Kultura, sport i rekreacja</a:t>
            </a:r>
            <a:endParaRPr lang="pl-PL" sz="32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/>
          <a:lstStyle/>
          <a:p>
            <a:r>
              <a:rPr lang="pl-PL" sz="2000" dirty="0" smtClean="0"/>
              <a:t>Kultura oparta jest głównie o dostępność do bibliotek, kół zainteresowań w szkołach oraz ośrodków kultury i świetlic wiejskich,</a:t>
            </a:r>
          </a:p>
          <a:p>
            <a:r>
              <a:rPr lang="pl-PL" sz="2000" dirty="0" smtClean="0"/>
              <a:t>Część z w/</a:t>
            </a:r>
            <a:r>
              <a:rPr lang="pl-PL" sz="2000" dirty="0" err="1" smtClean="0"/>
              <a:t>w</a:t>
            </a:r>
            <a:r>
              <a:rPr lang="pl-PL" sz="2000" dirty="0" smtClean="0"/>
              <a:t> obiektów wymaga remontów,</a:t>
            </a:r>
          </a:p>
          <a:p>
            <a:r>
              <a:rPr lang="pl-PL" sz="2000" dirty="0" smtClean="0"/>
              <a:t>W gminach występują obiekty zabytkowe wymagające renowacji,</a:t>
            </a:r>
          </a:p>
          <a:p>
            <a:r>
              <a:rPr lang="pl-PL" sz="2000" dirty="0" smtClean="0"/>
              <a:t>Organizowane są liczne imprezy, głównie turystyczne i sportowo-rekreacyjne,</a:t>
            </a:r>
          </a:p>
          <a:p>
            <a:r>
              <a:rPr lang="pl-PL" sz="2000" dirty="0" smtClean="0"/>
              <a:t>Ścieżki piesze i rowerowe wymagają dalszego rozwoju.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542</TotalTime>
  <Words>1948</Words>
  <Application>Microsoft Office PowerPoint</Application>
  <PresentationFormat>Pokaz na ekranie (4:3)</PresentationFormat>
  <Paragraphs>218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Wielkomiejski</vt:lpstr>
      <vt:lpstr>Strategia Obszaru Rozwoju Społeczno-Gospodarczego Powiatu Grudziądzkiego </vt:lpstr>
      <vt:lpstr>Agenda spotkania</vt:lpstr>
      <vt:lpstr>Syntetyczna diagnoza </vt:lpstr>
      <vt:lpstr>Podział terytorialny i sytuacja demograficzna</vt:lpstr>
      <vt:lpstr>Gospodarka i rynek pracy</vt:lpstr>
      <vt:lpstr>Pomoc społeczna</vt:lpstr>
      <vt:lpstr>Ochrona zdrowia</vt:lpstr>
      <vt:lpstr>Wychowanie i Edukacja</vt:lpstr>
      <vt:lpstr>Kultura, sport i rekreacja</vt:lpstr>
      <vt:lpstr>Środowisko przyrodnicze</vt:lpstr>
      <vt:lpstr>Infrastruktura techniczna</vt:lpstr>
      <vt:lpstr>Obszary tematyczne wsparcia polityki terytorialnej w ramach Regionalnego Programu Operacyjnego Województwa Kujawsko-Pomorskiego na lata 2014-2020</vt:lpstr>
      <vt:lpstr>Obszary tematyczne wdrażania polityki terytorialnej  w ramach RPO WK-P na lata 2014-2020</vt:lpstr>
      <vt:lpstr>Obszary tematyczne wdrażania polityki terytorialnej  w ramach RPO WK-P na lata 2014-2020</vt:lpstr>
      <vt:lpstr>Oś priorytetowa 3. Efektywność energetyczna i gospodarka niskoemisyjna w regionie PI 4c – efektywność energetyczna</vt:lpstr>
      <vt:lpstr>Oś priorytetowa 3. Efektywność energetyczna i gospodarka niskoemisyjna w regionie PI 4e – transport miejski i realizacja planów gospodarki niskoemisyjnej</vt:lpstr>
      <vt:lpstr>Oś priorytetowa 4. Region przyjazny środowisku PI 6b – gospodarka wodno-ściekowa</vt:lpstr>
      <vt:lpstr>Oś priorytetowa 4. Region przyjazny środowisku PI 6c – ochrona, promocja i rozwój dziedzictwa kulturowego i naturalnego</vt:lpstr>
      <vt:lpstr>Oś priorytetowa 4. Region przyjazny środowisku PI 6d – ochrona i przywrócenie różnorodności biologicznej</vt:lpstr>
      <vt:lpstr>Oś priorytetowa 6. Solidarne społeczeństwo i konkurencyjne kadry PI 9b – rewitalizacja społeczno-gospodarcza</vt:lpstr>
      <vt:lpstr>Oś priorytetowa 6. Solidarne społeczeństwo i konkurencyjne kadry PI 10a – infrastruktura przedszkolna i szkolnictwa zawodowego</vt:lpstr>
      <vt:lpstr>Oś priorytetowa 8. Aktywni na rynku pracy PI 8iv – godzenie życia zawodowego i prywatnego</vt:lpstr>
      <vt:lpstr>Oś priorytetowa 9. Solidarne społeczeństwo PI 9i – aktywna integracja </vt:lpstr>
      <vt:lpstr>Oś priorytetowa 9. Solidarne społeczeństwo PI 9iv – zwiększenie dostępu do usług społecznych i zdrowotnych</vt:lpstr>
      <vt:lpstr>Oś priorytetowa 10. Innowacyjna edukacja PI 10i – edukacja ogólna i przedszkolna</vt:lpstr>
      <vt:lpstr>Oś priorytetowa 10. Innowacyjna edukacja PI 10iv – szkolnictwo zawodowe</vt:lpstr>
      <vt:lpstr>Slajd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Strategia Obszaru Rozwoju Społeczno-Gospodarczego Powiatu Grudziądzkiego </dc:title>
  <cp:lastModifiedBy>Darek</cp:lastModifiedBy>
  <cp:revision>61</cp:revision>
  <dcterms:modified xsi:type="dcterms:W3CDTF">2015-04-27T08:13:19Z</dcterms:modified>
</cp:coreProperties>
</file>